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3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5" r:id="rId27"/>
    <p:sldId id="280" r:id="rId28"/>
    <p:sldId id="286" r:id="rId29"/>
    <p:sldId id="281" r:id="rId30"/>
    <p:sldId id="282" r:id="rId31"/>
    <p:sldId id="283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35"/>
    <p:restoredTop sz="81124"/>
  </p:normalViewPr>
  <p:slideViewPr>
    <p:cSldViewPr snapToGrid="0">
      <p:cViewPr varScale="1">
        <p:scale>
          <a:sx n="168" d="100"/>
          <a:sy n="168" d="100"/>
        </p:scale>
        <p:origin x="206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4fe216ef0f_2_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24fe216ef0f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4fe216ef0f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g24fe216ef0f_0_1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R: 2 options to go about it – removing all the observations 🡪 a lot of missing data 🡪 42% 2410 observations would be disregarded; decided to impute to maintain the number of observations to provide more accurate results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24fe216ef0f_0_1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4fe216ef0f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g24fe216ef0f_0_1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R: 2 options to go about it – removing all the observations 🡪 a lot of missing data 🡪 42% 2410 observations would be disregarded; decided to impute to maintain the number of observations to provide more accurate results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g24fe216ef0f_0_1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4fe216ef0f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3" name="Google Shape;243;g24fe216ef0f_2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</p:txBody>
      </p:sp>
      <p:sp>
        <p:nvSpPr>
          <p:cNvPr id="244" name="Google Shape;244;g24fe216ef0f_2_1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4fe216ef0f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g24fe216ef0f_0_1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</p:txBody>
      </p:sp>
      <p:sp>
        <p:nvSpPr>
          <p:cNvPr id="251" name="Google Shape;251;g24fe216ef0f_0_1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4fe216ef0f_2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g24fe216ef0f_2_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Renu; West virginia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[This is with imputed means. Makes sense that so many of the Median IBUs are equivalent, since 42% of the IBU data was originally missing; not necessarily accurate, but the data is homogenous. Better estimate 🡪 getting IBU values for each group</a:t>
            </a:r>
            <a:endParaRPr/>
          </a:p>
        </p:txBody>
      </p:sp>
      <p:sp>
        <p:nvSpPr>
          <p:cNvPr id="259" name="Google Shape;259;g24fe216ef0f_2_1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4fe216ef0f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24fe216ef0f_0_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Renu</a:t>
            </a:r>
            <a:r>
              <a:rPr lang="en" dirty="0"/>
              <a:t>; West </a:t>
            </a:r>
            <a:r>
              <a:rPr lang="en" dirty="0" err="1"/>
              <a:t>virginia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[This is with imputed means. Makes sense that so many of the Median IBUs are equivalent, since 42% of the IBU data was originally missing; not necessarily accurate, but the data is homogenous. Better estimate 🡪 getting IBU values for each group</a:t>
            </a:r>
            <a:endParaRPr dirty="0"/>
          </a:p>
        </p:txBody>
      </p:sp>
      <p:sp>
        <p:nvSpPr>
          <p:cNvPr id="266" name="Google Shape;266;g24fe216ef0f_0_2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4fe216ef0f_2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4" name="Google Shape;274;g24fe216ef0f_2_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Joel</a:t>
            </a:r>
            <a:endParaRPr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 dirty="0"/>
              <a:t>Several outliers. High ABV, low ABVs too. Not a normal distribution, it is right skewed</a:t>
            </a:r>
            <a:endParaRPr dirty="0"/>
          </a:p>
        </p:txBody>
      </p:sp>
      <p:sp>
        <p:nvSpPr>
          <p:cNvPr id="275" name="Google Shape;275;g24fe216ef0f_2_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4fe216ef0f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g24fe216ef0f_0_2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/>
              <a:t>Notice right-skewed distribution of ABV. Only 3% of dataset was imputed with ABV mean, so this could actually be a fairly accurate representation of ABV distribution within our dataset</a:t>
            </a:r>
            <a:endParaRPr/>
          </a:p>
        </p:txBody>
      </p:sp>
      <p:sp>
        <p:nvSpPr>
          <p:cNvPr id="283" name="Google Shape;283;g24fe216ef0f_0_2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4fe216ef0f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g24fe216ef0f_0_2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R: Is there a relationship between bitterness and the alcoholic content of a beer? </a:t>
            </a:r>
            <a:endParaRPr/>
          </a:p>
        </p:txBody>
      </p:sp>
      <p:sp>
        <p:nvSpPr>
          <p:cNvPr id="293" name="Google Shape;293;g24fe216ef0f_0_2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4fe216ef0f_2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g24fe216ef0f_2_1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 caveats of test: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/>
              <a:t>Ran limited number of simulations (100) due to time and computer constraints. 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/>
              <a:t>Non-optimized models show lower accuracies bordering on 80%</a:t>
            </a:r>
            <a:endParaRPr/>
          </a:p>
        </p:txBody>
      </p:sp>
      <p:sp>
        <p:nvSpPr>
          <p:cNvPr id="301" name="Google Shape;301;g24fe216ef0f_2_1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4fe216ef0f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24fe216ef0f_2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</p:txBody>
      </p:sp>
      <p:sp>
        <p:nvSpPr>
          <p:cNvPr id="140" name="Google Shape;140;g24fe216ef0f_2_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4fe216ef0f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g24fe216ef0f_0_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 caveats of test: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/>
              <a:t>Ran limited number of simulations (100) due to time and computer constraints. 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/>
              <a:t>Non-optimized models show lower accuracies bordering on 80%</a:t>
            </a:r>
            <a:endParaRPr/>
          </a:p>
        </p:txBody>
      </p:sp>
      <p:sp>
        <p:nvSpPr>
          <p:cNvPr id="315" name="Google Shape;315;g24fe216ef0f_0_2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4fe216ef0f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g24fe216ef0f_0_2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 caveats of test: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/>
              <a:t>Ran limited number of simulations (100) due to time and computer constraints. 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/>
              <a:t>Non-optimized models show lower accuracies bordering on 80%</a:t>
            </a:r>
            <a:endParaRPr/>
          </a:p>
        </p:txBody>
      </p:sp>
      <p:sp>
        <p:nvSpPr>
          <p:cNvPr id="331" name="Google Shape;331;g24fe216ef0f_0_2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4fe216ef0f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" name="Google Shape;343;g24fe216ef0f_0_2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 caveats of test: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/>
              <a:t>Ran limited number of simulations (100) due to time and computer constraints. 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"/>
              <a:t>Non-optimized models show lower accuracies bordering on 80%</a:t>
            </a:r>
            <a:endParaRPr/>
          </a:p>
        </p:txBody>
      </p:sp>
      <p:sp>
        <p:nvSpPr>
          <p:cNvPr id="344" name="Google Shape;344;g24fe216ef0f_0_2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4fe216ef0f_2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6" name="Google Shape;356;g24fe216ef0f_2_1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think this would be the best EDA to include. It shows the expected ranges of ABV for a large variety of beer by state. Also shows that most beer styles have similar ABV ranges . Shows that most beers are around 10 oz, and fall within a range of ABV</a:t>
            </a:r>
            <a:endParaRPr/>
          </a:p>
        </p:txBody>
      </p:sp>
      <p:sp>
        <p:nvSpPr>
          <p:cNvPr id="357" name="Google Shape;357;g24fe216ef0f_2_1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4fe216ef0f_2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g24fe216ef0f_2_1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looks like Colorado and California produce the beer with the most volume (Oz); they also have the most breweries (as mentioned earlier). We think this would be the Top 2 keystone states for production within the US. Something to keep in mind regarding supply chain issues if they were to arise</a:t>
            </a:r>
            <a:endParaRPr/>
          </a:p>
        </p:txBody>
      </p:sp>
      <p:sp>
        <p:nvSpPr>
          <p:cNvPr id="370" name="Google Shape;370;g24fe216ef0f_2_1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4fe216ef0f_2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g24fe216ef0f_2_1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looks like Colorado and California produce the beer with the most volume (Oz); they also have the most breweries (as mentioned earlier). We think this would be the Top 2 keystone states for production within the US. Something to keep in mind regarding supply chain issues if they were to arise</a:t>
            </a:r>
            <a:endParaRPr/>
          </a:p>
        </p:txBody>
      </p:sp>
      <p:sp>
        <p:nvSpPr>
          <p:cNvPr id="370" name="Google Shape;370;g24fe216ef0f_2_1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34562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4fe216ef0f_2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g24fe216ef0f_2_1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looks like the American IPA style has the most ounces (style wise); American Pale Ale is runner up</a:t>
            </a:r>
            <a:endParaRPr dirty="0"/>
          </a:p>
        </p:txBody>
      </p:sp>
      <p:sp>
        <p:nvSpPr>
          <p:cNvPr id="384" name="Google Shape;384;g24fe216ef0f_2_1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4fe216ef0f_2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g24fe216ef0f_2_1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looks like the American IPA style has the most ounces (style wise); American Pale Ale is runner up</a:t>
            </a:r>
            <a:endParaRPr dirty="0"/>
          </a:p>
        </p:txBody>
      </p:sp>
      <p:sp>
        <p:nvSpPr>
          <p:cNvPr id="384" name="Google Shape;384;g24fe216ef0f_2_1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46194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4fe216ef0f_2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g24fe216ef0f_2_2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signs that higher beer variety is correlated with misreport rate</a:t>
            </a:r>
            <a:endParaRPr/>
          </a:p>
        </p:txBody>
      </p:sp>
      <p:sp>
        <p:nvSpPr>
          <p:cNvPr id="399" name="Google Shape;399;g24fe216ef0f_2_2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4fe216ef0f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2" name="Google Shape;412;g24fe216ef0f_0_2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signs that higher beer variety is correlated with misreport rate</a:t>
            </a:r>
            <a:endParaRPr dirty="0"/>
          </a:p>
        </p:txBody>
      </p:sp>
      <p:sp>
        <p:nvSpPr>
          <p:cNvPr id="413" name="Google Shape;413;g24fe216ef0f_0_2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fe216ef0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g24fe216ef0f_2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</p:txBody>
      </p:sp>
      <p:sp>
        <p:nvSpPr>
          <p:cNvPr id="147" name="Google Shape;147;g24fe216ef0f_2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4fe216ef0f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24fe216ef0f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R: This concludes our presentation. Thank you for your time and  we look forward to empowering Budweiser with data-driven wisdom.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 If you have any questions, please feel free to reach out to any of us, our emails are on the screen. Thank you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4fe216ef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24fe216ef0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</p:txBody>
      </p:sp>
      <p:sp>
        <p:nvSpPr>
          <p:cNvPr id="154" name="Google Shape;154;g24fe216ef0f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4fe216ef0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g24fe216ef0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</p:txBody>
      </p:sp>
      <p:sp>
        <p:nvSpPr>
          <p:cNvPr id="164" name="Google Shape;164;g24fe216ef0f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4fe216ef0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g24fe216ef0f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</p:txBody>
      </p:sp>
      <p:sp>
        <p:nvSpPr>
          <p:cNvPr id="175" name="Google Shape;175;g24fe216ef0f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4fe216ef0f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g24fe216ef0f_0_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</p:txBody>
      </p:sp>
      <p:sp>
        <p:nvSpPr>
          <p:cNvPr id="187" name="Google Shape;187;g24fe216ef0f_0_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4fe216ef0f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g24fe216ef0f_0_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</a:t>
            </a:r>
            <a:endParaRPr/>
          </a:p>
        </p:txBody>
      </p:sp>
      <p:sp>
        <p:nvSpPr>
          <p:cNvPr id="200" name="Google Shape;200;g24fe216ef0f_0_1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4fe216ef0f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g24fe216ef0f_0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R: 2 options to go about it – removing all the observations 🡪 a lot of missing data 🡪 42% 2410 observations would be disregarded; decided to impute to maintain the number of observations to provide more accurate results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24fe216ef0f_0_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lvl="1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628650" y="274320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628650" y="1462088"/>
            <a:ext cx="7886700" cy="31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628650" y="274320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629841" y="1314450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2"/>
          </p:nvPr>
        </p:nvSpPr>
        <p:spPr>
          <a:xfrm>
            <a:off x="629841" y="2000249"/>
            <a:ext cx="3868340" cy="2641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3"/>
          </p:nvPr>
        </p:nvSpPr>
        <p:spPr>
          <a:xfrm>
            <a:off x="4629150" y="1314450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4"/>
          </p:nvPr>
        </p:nvSpPr>
        <p:spPr>
          <a:xfrm>
            <a:off x="4629150" y="2000249"/>
            <a:ext cx="3887391" cy="2641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628650" y="274320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  <a:defRPr sz="2400"/>
            </a:lvl1pPr>
            <a:lvl2pPr marL="914400" lvl="1" indent="-36195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100"/>
              <a:buChar char="•"/>
              <a:defRPr sz="2100"/>
            </a:lvl2pPr>
            <a:lvl3pPr marL="1371600" lvl="2" indent="-3429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2385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4pPr>
            <a:lvl5pPr marL="2286000" lvl="4" indent="-32385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venir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628650" y="31908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body" idx="1"/>
          </p:nvPr>
        </p:nvSpPr>
        <p:spPr>
          <a:xfrm rot="5400000">
            <a:off x="2998589" y="-907851"/>
            <a:ext cx="3146822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1"/>
            <a:ext cx="9144000" cy="5143503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13">
            <a:alphaModFix amt="35000"/>
          </a:blip>
          <a:srcRect/>
          <a:stretch/>
        </p:blipFill>
        <p:spPr>
          <a:xfrm>
            <a:off x="0" y="1"/>
            <a:ext cx="9144000" cy="10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628650" y="319088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628650" y="1462088"/>
            <a:ext cx="7886700" cy="3146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2385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175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175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6286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3028950" y="4743450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6457950" y="474345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4" Type="http://schemas.openxmlformats.org/officeDocument/2006/relationships/hyperlink" Target="mailto:rkarthikeyan@smu.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2" name="Google Shape;132;p25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0" y="0"/>
            <a:ext cx="9134946" cy="5143500"/>
          </a:xfrm>
          <a:prstGeom prst="rect">
            <a:avLst/>
          </a:prstGeom>
          <a:blipFill rotWithShape="1">
            <a:blip r:embed="rId3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34" name="Google Shape;134;p25" descr="Bottles in a production line"/>
          <p:cNvPicPr preferRelativeResize="0"/>
          <p:nvPr/>
        </p:nvPicPr>
        <p:blipFill rotWithShape="1">
          <a:blip r:embed="rId4">
            <a:alphaModFix amt="70000"/>
          </a:blip>
          <a:srcRect t="15726" r="-1"/>
          <a:stretch/>
        </p:blipFill>
        <p:spPr>
          <a:xfrm>
            <a:off x="9054" y="0"/>
            <a:ext cx="9141699" cy="514246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5"/>
          <p:cNvSpPr txBox="1">
            <a:spLocks noGrp="1"/>
          </p:cNvSpPr>
          <p:nvPr>
            <p:ph type="ctrTitle"/>
          </p:nvPr>
        </p:nvSpPr>
        <p:spPr>
          <a:xfrm>
            <a:off x="296065" y="340896"/>
            <a:ext cx="5614412" cy="1185275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venir"/>
              <a:buNone/>
            </a:pPr>
            <a:r>
              <a:rPr lang="en" sz="3900">
                <a:solidFill>
                  <a:srgbClr val="FFFFFF"/>
                </a:solidFill>
              </a:rPr>
              <a:t>Beers and Breweries: Analysis for Budweiser</a:t>
            </a:r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subTitle" idx="1"/>
          </p:nvPr>
        </p:nvSpPr>
        <p:spPr>
          <a:xfrm>
            <a:off x="5036344" y="4468802"/>
            <a:ext cx="3803042" cy="333803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" sz="1700">
                <a:solidFill>
                  <a:srgbClr val="FFFFFF"/>
                </a:solidFill>
              </a:rPr>
              <a:t>Joel Laskow and Renu Karthikeyan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>
            <a:spLocks noGrp="1"/>
          </p:cNvSpPr>
          <p:nvPr>
            <p:ph type="title"/>
          </p:nvPr>
        </p:nvSpPr>
        <p:spPr>
          <a:xfrm>
            <a:off x="628650" y="27432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nir"/>
              <a:buNone/>
            </a:pPr>
            <a:r>
              <a:rPr lang="en"/>
              <a:t>Caveats: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nir"/>
              <a:buNone/>
            </a:pPr>
            <a:r>
              <a:rPr lang="en"/>
              <a:t>Missing Values in our Data</a:t>
            </a:r>
            <a:endParaRPr/>
          </a:p>
        </p:txBody>
      </p:sp>
      <p:pic>
        <p:nvPicPr>
          <p:cNvPr id="226" name="Google Shape;226;p34" descr="A bar chart with numbers and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8650" y="1530788"/>
            <a:ext cx="4710112" cy="2733802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4"/>
          <p:cNvSpPr txBox="1">
            <a:spLocks noGrp="1"/>
          </p:cNvSpPr>
          <p:nvPr>
            <p:ph type="body" idx="1"/>
          </p:nvPr>
        </p:nvSpPr>
        <p:spPr>
          <a:xfrm>
            <a:off x="5651500" y="1614491"/>
            <a:ext cx="3168600" cy="8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968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3% of ABV values are missing</a:t>
            </a:r>
            <a:endParaRPr/>
          </a:p>
        </p:txBody>
      </p:sp>
      <p:cxnSp>
        <p:nvCxnSpPr>
          <p:cNvPr id="228" name="Google Shape;228;p34"/>
          <p:cNvCxnSpPr>
            <a:stCxn id="227" idx="1"/>
          </p:cNvCxnSpPr>
          <p:nvPr/>
        </p:nvCxnSpPr>
        <p:spPr>
          <a:xfrm flipH="1">
            <a:off x="2716600" y="2020541"/>
            <a:ext cx="2934900" cy="14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9" name="Google Shape;229;p34"/>
          <p:cNvCxnSpPr/>
          <p:nvPr/>
        </p:nvCxnSpPr>
        <p:spPr>
          <a:xfrm flipH="1">
            <a:off x="3249950" y="2855725"/>
            <a:ext cx="2329200" cy="17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0" name="Google Shape;230;p34"/>
          <p:cNvSpPr txBox="1">
            <a:spLocks noGrp="1"/>
          </p:cNvSpPr>
          <p:nvPr>
            <p:ph type="body" idx="1"/>
          </p:nvPr>
        </p:nvSpPr>
        <p:spPr>
          <a:xfrm>
            <a:off x="5651500" y="2528891"/>
            <a:ext cx="3168600" cy="8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968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42% of IBU values are missing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>
            <a:spLocks noGrp="1"/>
          </p:cNvSpPr>
          <p:nvPr>
            <p:ph type="title"/>
          </p:nvPr>
        </p:nvSpPr>
        <p:spPr>
          <a:xfrm>
            <a:off x="628650" y="27432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nir"/>
              <a:buNone/>
            </a:pPr>
            <a:r>
              <a:rPr lang="en"/>
              <a:t>Caveats: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nir"/>
              <a:buNone/>
            </a:pPr>
            <a:r>
              <a:rPr lang="en"/>
              <a:t>Missing Values in our Data</a:t>
            </a:r>
            <a:endParaRPr/>
          </a:p>
        </p:txBody>
      </p:sp>
      <p:pic>
        <p:nvPicPr>
          <p:cNvPr id="237" name="Google Shape;237;p35" descr="A bar chart with numbers and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8650" y="1530788"/>
            <a:ext cx="4710112" cy="2733802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5"/>
          <p:cNvSpPr txBox="1">
            <a:spLocks noGrp="1"/>
          </p:cNvSpPr>
          <p:nvPr>
            <p:ph type="body" idx="1"/>
          </p:nvPr>
        </p:nvSpPr>
        <p:spPr>
          <a:xfrm>
            <a:off x="5651500" y="1614491"/>
            <a:ext cx="3168600" cy="8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968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3% of ABV values are missing</a:t>
            </a:r>
            <a:endParaRPr/>
          </a:p>
        </p:txBody>
      </p:sp>
      <p:sp>
        <p:nvSpPr>
          <p:cNvPr id="239" name="Google Shape;239;p35"/>
          <p:cNvSpPr txBox="1">
            <a:spLocks noGrp="1"/>
          </p:cNvSpPr>
          <p:nvPr>
            <p:ph type="body" idx="1"/>
          </p:nvPr>
        </p:nvSpPr>
        <p:spPr>
          <a:xfrm>
            <a:off x="5651500" y="2528891"/>
            <a:ext cx="3168600" cy="8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968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42% of IBU values are missing</a:t>
            </a:r>
            <a:endParaRPr/>
          </a:p>
        </p:txBody>
      </p:sp>
      <p:sp>
        <p:nvSpPr>
          <p:cNvPr id="240" name="Google Shape;240;p35"/>
          <p:cNvSpPr txBox="1">
            <a:spLocks noGrp="1"/>
          </p:cNvSpPr>
          <p:nvPr>
            <p:ph type="body" idx="1"/>
          </p:nvPr>
        </p:nvSpPr>
        <p:spPr>
          <a:xfrm>
            <a:off x="5651500" y="3519491"/>
            <a:ext cx="3168600" cy="8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-196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 dirty="0"/>
              <a:t>Missing values were imputed with the column means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 txBox="1">
            <a:spLocks noGrp="1"/>
          </p:cNvSpPr>
          <p:nvPr>
            <p:ph type="title"/>
          </p:nvPr>
        </p:nvSpPr>
        <p:spPr>
          <a:xfrm>
            <a:off x="628650" y="877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Median Alcohol Content by State</a:t>
            </a:r>
            <a:endParaRPr/>
          </a:p>
        </p:txBody>
      </p:sp>
      <p:pic>
        <p:nvPicPr>
          <p:cNvPr id="247" name="Google Shape;247;p36" descr="A graph of different colored bars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r="15917"/>
          <a:stretch/>
        </p:blipFill>
        <p:spPr>
          <a:xfrm>
            <a:off x="545857" y="1268492"/>
            <a:ext cx="6238287" cy="3146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>
            <a:spLocks noGrp="1"/>
          </p:cNvSpPr>
          <p:nvPr>
            <p:ph type="title"/>
          </p:nvPr>
        </p:nvSpPr>
        <p:spPr>
          <a:xfrm>
            <a:off x="628650" y="8774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Median Alcohol Content by State</a:t>
            </a:r>
            <a:endParaRPr/>
          </a:p>
        </p:txBody>
      </p:sp>
      <p:pic>
        <p:nvPicPr>
          <p:cNvPr id="254" name="Google Shape;254;p37" descr="A graph of different colored bars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r="15916"/>
          <a:stretch/>
        </p:blipFill>
        <p:spPr>
          <a:xfrm>
            <a:off x="545857" y="1268492"/>
            <a:ext cx="6238200" cy="3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7"/>
          <p:cNvSpPr txBox="1"/>
          <p:nvPr/>
        </p:nvSpPr>
        <p:spPr>
          <a:xfrm>
            <a:off x="7113800" y="1348475"/>
            <a:ext cx="2240400" cy="15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States with </a:t>
            </a:r>
            <a:r>
              <a:rPr lang="en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</a:t>
            </a:r>
            <a:r>
              <a:rPr lang="en" sz="1400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ighest </a:t>
            </a:r>
            <a:r>
              <a:rPr lang="en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a</a:t>
            </a:r>
            <a:r>
              <a:rPr lang="en" sz="1400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lcohol </a:t>
            </a:r>
            <a:r>
              <a:rPr lang="en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c</a:t>
            </a:r>
            <a:r>
              <a:rPr lang="en" sz="1400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ontent:</a:t>
            </a:r>
            <a:endParaRPr sz="1100" dirty="0"/>
          </a:p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AutoNum type="arabicPeriod"/>
            </a:pPr>
            <a:r>
              <a:rPr lang="en" sz="1400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DC</a:t>
            </a:r>
            <a:endParaRPr sz="1100" dirty="0"/>
          </a:p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AutoNum type="arabicPeriod"/>
            </a:pPr>
            <a:r>
              <a:rPr lang="en" sz="1400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KY</a:t>
            </a:r>
            <a:endParaRPr sz="1100" dirty="0"/>
          </a:p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AutoNum type="arabicPeriod"/>
            </a:pPr>
            <a:r>
              <a:rPr lang="en" sz="1400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MI</a:t>
            </a:r>
            <a:endParaRPr sz="1100" dirty="0"/>
          </a:p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AutoNum type="arabicPeriod"/>
            </a:pPr>
            <a:r>
              <a:rPr lang="en" sz="1400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NM</a:t>
            </a:r>
            <a:endParaRPr sz="1100" dirty="0"/>
          </a:p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AutoNum type="arabicPeriod"/>
            </a:pPr>
            <a:r>
              <a:rPr lang="en" sz="1400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WV</a:t>
            </a:r>
            <a:endParaRPr sz="11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 descr="A graph of different colored bar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274" y="838949"/>
            <a:ext cx="6888900" cy="3852924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 txBox="1">
            <a:spLocks noGrp="1"/>
          </p:cNvSpPr>
          <p:nvPr>
            <p:ph type="title"/>
          </p:nvPr>
        </p:nvSpPr>
        <p:spPr>
          <a:xfrm>
            <a:off x="882196" y="-21771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Median Bitterness by State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9" descr="A graph of different colored bar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274" y="838949"/>
            <a:ext cx="6888900" cy="385292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9"/>
          <p:cNvSpPr txBox="1">
            <a:spLocks noGrp="1"/>
          </p:cNvSpPr>
          <p:nvPr>
            <p:ph type="title"/>
          </p:nvPr>
        </p:nvSpPr>
        <p:spPr>
          <a:xfrm>
            <a:off x="882196" y="-21771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Median Bitterness by State</a:t>
            </a:r>
            <a:endParaRPr/>
          </a:p>
        </p:txBody>
      </p:sp>
      <p:sp>
        <p:nvSpPr>
          <p:cNvPr id="270" name="Google Shape;270;p39"/>
          <p:cNvSpPr txBox="1"/>
          <p:nvPr/>
        </p:nvSpPr>
        <p:spPr>
          <a:xfrm>
            <a:off x="7292275" y="2717450"/>
            <a:ext cx="1736400" cy="71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State </a:t>
            </a:r>
            <a:r>
              <a:rPr lang="en" b="1">
                <a:solidFill>
                  <a:schemeClr val="dk1"/>
                </a:solidFill>
              </a:rPr>
              <a:t>w</a:t>
            </a:r>
            <a:r>
              <a:rPr lang="en" sz="1400" b="1">
                <a:solidFill>
                  <a:schemeClr val="dk1"/>
                </a:solidFill>
              </a:rPr>
              <a:t>ith </a:t>
            </a:r>
            <a:r>
              <a:rPr lang="en" b="1">
                <a:solidFill>
                  <a:schemeClr val="dk1"/>
                </a:solidFill>
              </a:rPr>
              <a:t>h</a:t>
            </a:r>
            <a:r>
              <a:rPr lang="en" sz="1400" b="1">
                <a:solidFill>
                  <a:schemeClr val="dk1"/>
                </a:solidFill>
              </a:rPr>
              <a:t>ighest </a:t>
            </a:r>
            <a:r>
              <a:rPr lang="en" b="1">
                <a:solidFill>
                  <a:schemeClr val="dk1"/>
                </a:solidFill>
              </a:rPr>
              <a:t>m</a:t>
            </a:r>
            <a:r>
              <a:rPr lang="en" sz="1400" b="1">
                <a:solidFill>
                  <a:schemeClr val="dk1"/>
                </a:solidFill>
              </a:rPr>
              <a:t>edian IBU: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WV</a:t>
            </a:r>
            <a:endParaRPr sz="1100"/>
          </a:p>
        </p:txBody>
      </p:sp>
      <p:cxnSp>
        <p:nvCxnSpPr>
          <p:cNvPr id="271" name="Google Shape;271;p39"/>
          <p:cNvCxnSpPr/>
          <p:nvPr/>
        </p:nvCxnSpPr>
        <p:spPr>
          <a:xfrm rot="10800000">
            <a:off x="6765171" y="1475744"/>
            <a:ext cx="527100" cy="1241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0"/>
          <p:cNvSpPr txBox="1">
            <a:spLocks noGrp="1"/>
          </p:cNvSpPr>
          <p:nvPr>
            <p:ph type="title"/>
          </p:nvPr>
        </p:nvSpPr>
        <p:spPr>
          <a:xfrm>
            <a:off x="628650" y="-3048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Alcohol Content Distribution</a:t>
            </a:r>
            <a:endParaRPr/>
          </a:p>
        </p:txBody>
      </p:sp>
      <p:sp>
        <p:nvSpPr>
          <p:cNvPr id="278" name="Google Shape;278;p40"/>
          <p:cNvSpPr txBox="1"/>
          <p:nvPr/>
        </p:nvSpPr>
        <p:spPr>
          <a:xfrm>
            <a:off x="5511773" y="2031443"/>
            <a:ext cx="3065700" cy="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pic>
        <p:nvPicPr>
          <p:cNvPr id="279" name="Google Shape;2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078" y="1108852"/>
            <a:ext cx="6370574" cy="379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>
            <a:spLocks noGrp="1"/>
          </p:cNvSpPr>
          <p:nvPr>
            <p:ph type="title"/>
          </p:nvPr>
        </p:nvSpPr>
        <p:spPr>
          <a:xfrm>
            <a:off x="628650" y="-3048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Alcohol Content Distribution</a:t>
            </a:r>
            <a:endParaRPr/>
          </a:p>
        </p:txBody>
      </p:sp>
      <p:sp>
        <p:nvSpPr>
          <p:cNvPr id="286" name="Google Shape;286;p41"/>
          <p:cNvSpPr txBox="1"/>
          <p:nvPr/>
        </p:nvSpPr>
        <p:spPr>
          <a:xfrm>
            <a:off x="5511773" y="2031443"/>
            <a:ext cx="3065700" cy="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pic>
        <p:nvPicPr>
          <p:cNvPr id="287" name="Google Shape;28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078" y="1108852"/>
            <a:ext cx="6370574" cy="37990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8" name="Google Shape;288;p41"/>
          <p:cNvCxnSpPr/>
          <p:nvPr/>
        </p:nvCxnSpPr>
        <p:spPr>
          <a:xfrm rot="10800000">
            <a:off x="4564150" y="4281325"/>
            <a:ext cx="2976600" cy="22800"/>
          </a:xfrm>
          <a:prstGeom prst="straightConnector1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9" name="Google Shape;289;p41"/>
          <p:cNvSpPr txBox="1"/>
          <p:nvPr/>
        </p:nvSpPr>
        <p:spPr>
          <a:xfrm>
            <a:off x="7540750" y="3984775"/>
            <a:ext cx="1539600" cy="994200"/>
          </a:xfrm>
          <a:prstGeom prst="rect">
            <a:avLst/>
          </a:prstGeom>
          <a:solidFill>
            <a:schemeClr val="lt2"/>
          </a:solidFill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tx1"/>
                </a:solidFill>
              </a:rPr>
              <a:t>Notice right-skewed distribution</a:t>
            </a:r>
            <a:endParaRPr sz="17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2"/>
          <p:cNvSpPr txBox="1">
            <a:spLocks noGrp="1"/>
          </p:cNvSpPr>
          <p:nvPr>
            <p:ph type="title"/>
          </p:nvPr>
        </p:nvSpPr>
        <p:spPr>
          <a:xfrm>
            <a:off x="628650" y="-22740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Relationship between ABV and IBU</a:t>
            </a:r>
            <a:endParaRPr/>
          </a:p>
        </p:txBody>
      </p:sp>
      <p:sp>
        <p:nvSpPr>
          <p:cNvPr id="296" name="Google Shape;296;p42"/>
          <p:cNvSpPr txBox="1"/>
          <p:nvPr/>
        </p:nvSpPr>
        <p:spPr>
          <a:xfrm>
            <a:off x="5633358" y="1396093"/>
            <a:ext cx="3012600" cy="16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There seems to be a positive linear trend visible between alcohol content and bitterness</a:t>
            </a:r>
            <a:endParaRPr sz="1100" b="1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97" name="Google Shape;29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50" y="808351"/>
            <a:ext cx="5087075" cy="394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4" name="Google Shape;304;p43"/>
          <p:cNvSpPr/>
          <p:nvPr/>
        </p:nvSpPr>
        <p:spPr>
          <a:xfrm>
            <a:off x="2286" y="0"/>
            <a:ext cx="9141714" cy="5143500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5" name="Google Shape;305;p43"/>
          <p:cNvSpPr txBox="1">
            <a:spLocks noGrp="1"/>
          </p:cNvSpPr>
          <p:nvPr>
            <p:ph type="title"/>
          </p:nvPr>
        </p:nvSpPr>
        <p:spPr>
          <a:xfrm>
            <a:off x="628650" y="419859"/>
            <a:ext cx="4229100" cy="1442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venir"/>
              <a:buNone/>
            </a:pPr>
            <a:r>
              <a:rPr lang="en">
                <a:solidFill>
                  <a:schemeClr val="dk2"/>
                </a:solidFill>
              </a:rPr>
              <a:t>Predicting Ale Type Using KNN</a:t>
            </a:r>
            <a:endParaRPr/>
          </a:p>
        </p:txBody>
      </p:sp>
      <p:sp>
        <p:nvSpPr>
          <p:cNvPr id="306" name="Google Shape;306;p43"/>
          <p:cNvSpPr txBox="1">
            <a:spLocks noGrp="1"/>
          </p:cNvSpPr>
          <p:nvPr>
            <p:ph type="body" idx="1"/>
          </p:nvPr>
        </p:nvSpPr>
        <p:spPr>
          <a:xfrm>
            <a:off x="4942799" y="964145"/>
            <a:ext cx="4128257" cy="1442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7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 sz="1400" b="1">
                <a:solidFill>
                  <a:schemeClr val="dk2"/>
                </a:solidFill>
              </a:rPr>
              <a:t>Clustering models were trained to predict if Ale's would be classified as Indian Pale Ales or not. </a:t>
            </a:r>
            <a:endParaRPr/>
          </a:p>
          <a:p>
            <a:pPr marL="520700" lvl="1" indent="-1778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 sz="1400" b="1">
                <a:solidFill>
                  <a:schemeClr val="dk2"/>
                </a:solidFill>
              </a:rPr>
              <a:t>Deciding Factors: ABV, IBU</a:t>
            </a:r>
            <a:endParaRPr/>
          </a:p>
        </p:txBody>
      </p:sp>
      <p:sp>
        <p:nvSpPr>
          <p:cNvPr id="307" name="Google Shape;307;p43"/>
          <p:cNvSpPr/>
          <p:nvPr/>
        </p:nvSpPr>
        <p:spPr>
          <a:xfrm>
            <a:off x="0" y="2091690"/>
            <a:ext cx="9144000" cy="3057904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8" name="Google Shape;308;p43"/>
          <p:cNvSpPr/>
          <p:nvPr/>
        </p:nvSpPr>
        <p:spPr>
          <a:xfrm rot="10800000">
            <a:off x="51130" y="1964874"/>
            <a:ext cx="9144000" cy="3054000"/>
          </a:xfrm>
          <a:prstGeom prst="rect">
            <a:avLst/>
          </a:prstGeom>
          <a:blipFill rotWithShape="1">
            <a:blip r:embed="rId3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09" name="Google Shape;309;p43" descr="A close-up of a number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1586" y="2570177"/>
            <a:ext cx="4343400" cy="1194434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3"/>
          <p:cNvSpPr txBox="1"/>
          <p:nvPr/>
        </p:nvSpPr>
        <p:spPr>
          <a:xfrm>
            <a:off x="5529825" y="2353650"/>
            <a:ext cx="1851600" cy="91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venir"/>
                <a:ea typeface="Avenir"/>
                <a:cs typeface="Avenir"/>
                <a:sym typeface="Avenir"/>
              </a:rPr>
              <a:t>89 IPAs were properly labelled as IPAs</a:t>
            </a:r>
            <a:endParaRPr b="1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311" name="Google Shape;311;p43"/>
          <p:cNvCxnSpPr>
            <a:stCxn id="310" idx="1"/>
          </p:cNvCxnSpPr>
          <p:nvPr/>
        </p:nvCxnSpPr>
        <p:spPr>
          <a:xfrm flipH="1">
            <a:off x="3108525" y="2812050"/>
            <a:ext cx="2421300" cy="155700"/>
          </a:xfrm>
          <a:prstGeom prst="straightConnector1">
            <a:avLst/>
          </a:prstGeom>
          <a:noFill/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628650" y="146209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Statement of Purpose</a:t>
            </a:r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body" idx="1"/>
          </p:nvPr>
        </p:nvSpPr>
        <p:spPr>
          <a:xfrm>
            <a:off x="628650" y="1462088"/>
            <a:ext cx="7886700" cy="31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b="1"/>
              <a:t>The purpose of this presentation is to outline the results of our exploratory analysis of beer and brewery data from Budweiser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4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8" name="Google Shape;318;p44"/>
          <p:cNvSpPr/>
          <p:nvPr/>
        </p:nvSpPr>
        <p:spPr>
          <a:xfrm>
            <a:off x="2286" y="0"/>
            <a:ext cx="9141600" cy="5143500"/>
          </a:xfrm>
          <a:prstGeom prst="rect">
            <a:avLst/>
          </a:prstGeom>
          <a:solidFill>
            <a:schemeClr val="lt2">
              <a:alpha val="698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9" name="Google Shape;319;p44"/>
          <p:cNvSpPr txBox="1">
            <a:spLocks noGrp="1"/>
          </p:cNvSpPr>
          <p:nvPr>
            <p:ph type="title"/>
          </p:nvPr>
        </p:nvSpPr>
        <p:spPr>
          <a:xfrm>
            <a:off x="628650" y="419859"/>
            <a:ext cx="4229100" cy="14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venir"/>
              <a:buNone/>
            </a:pPr>
            <a:r>
              <a:rPr lang="en">
                <a:solidFill>
                  <a:schemeClr val="dk2"/>
                </a:solidFill>
              </a:rPr>
              <a:t>Predicting Ale Type Using KNN</a:t>
            </a:r>
            <a:endParaRPr/>
          </a:p>
        </p:txBody>
      </p:sp>
      <p:sp>
        <p:nvSpPr>
          <p:cNvPr id="320" name="Google Shape;320;p44"/>
          <p:cNvSpPr txBox="1">
            <a:spLocks noGrp="1"/>
          </p:cNvSpPr>
          <p:nvPr>
            <p:ph type="body" idx="1"/>
          </p:nvPr>
        </p:nvSpPr>
        <p:spPr>
          <a:xfrm>
            <a:off x="4942799" y="964145"/>
            <a:ext cx="4128300" cy="14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7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 sz="1400" b="1">
                <a:solidFill>
                  <a:schemeClr val="dk2"/>
                </a:solidFill>
              </a:rPr>
              <a:t>Clustering models were trained to predict if Ale's would be classified as Indian Pale Ales or not. </a:t>
            </a:r>
            <a:endParaRPr/>
          </a:p>
          <a:p>
            <a:pPr marL="520700" lvl="1" indent="-1778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 sz="1400" b="1">
                <a:solidFill>
                  <a:schemeClr val="dk2"/>
                </a:solidFill>
              </a:rPr>
              <a:t>Deciding Factors: ABV, IBU</a:t>
            </a:r>
            <a:endParaRPr/>
          </a:p>
        </p:txBody>
      </p:sp>
      <p:sp>
        <p:nvSpPr>
          <p:cNvPr id="321" name="Google Shape;321;p44"/>
          <p:cNvSpPr/>
          <p:nvPr/>
        </p:nvSpPr>
        <p:spPr>
          <a:xfrm>
            <a:off x="0" y="2085590"/>
            <a:ext cx="9144000" cy="3057900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2" name="Google Shape;322;p44"/>
          <p:cNvSpPr/>
          <p:nvPr/>
        </p:nvSpPr>
        <p:spPr>
          <a:xfrm rot="10800000">
            <a:off x="51130" y="1964874"/>
            <a:ext cx="9144000" cy="3054000"/>
          </a:xfrm>
          <a:prstGeom prst="rect">
            <a:avLst/>
          </a:prstGeom>
          <a:blipFill rotWithShape="1">
            <a:blip r:embed="rId3">
              <a:alphaModFix amt="20000"/>
            </a:blip>
            <a:tile tx="889000" ty="0" sx="99997" sy="99997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23" name="Google Shape;323;p44" descr="A close-up of a number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1586" y="2570177"/>
            <a:ext cx="4343399" cy="119443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4"/>
          <p:cNvSpPr txBox="1"/>
          <p:nvPr/>
        </p:nvSpPr>
        <p:spPr>
          <a:xfrm>
            <a:off x="5529825" y="2353650"/>
            <a:ext cx="1851600" cy="91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Avenir"/>
                <a:ea typeface="Avenir"/>
                <a:cs typeface="Avenir"/>
                <a:sym typeface="Avenir"/>
              </a:rPr>
              <a:t>89 IPAs were properly labelled as IPAs</a:t>
            </a:r>
            <a:endParaRPr b="1" dirty="0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325" name="Google Shape;325;p44"/>
          <p:cNvCxnSpPr>
            <a:stCxn id="324" idx="1"/>
          </p:cNvCxnSpPr>
          <p:nvPr/>
        </p:nvCxnSpPr>
        <p:spPr>
          <a:xfrm flipH="1">
            <a:off x="3108525" y="2812050"/>
            <a:ext cx="2421300" cy="155700"/>
          </a:xfrm>
          <a:prstGeom prst="straightConnector1">
            <a:avLst/>
          </a:prstGeom>
          <a:noFill/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6" name="Google Shape;326;p44"/>
          <p:cNvSpPr txBox="1"/>
          <p:nvPr/>
        </p:nvSpPr>
        <p:spPr>
          <a:xfrm>
            <a:off x="5529825" y="3420450"/>
            <a:ext cx="1851600" cy="91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venir"/>
                <a:ea typeface="Avenir"/>
                <a:cs typeface="Avenir"/>
                <a:sym typeface="Avenir"/>
              </a:rPr>
              <a:t>176 Non-IPAs were properly labelled as Non-IPA</a:t>
            </a:r>
            <a:endParaRPr b="1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327" name="Google Shape;327;p44"/>
          <p:cNvCxnSpPr>
            <a:stCxn id="326" idx="1"/>
          </p:cNvCxnSpPr>
          <p:nvPr/>
        </p:nvCxnSpPr>
        <p:spPr>
          <a:xfrm rot="10800000">
            <a:off x="4171425" y="3297150"/>
            <a:ext cx="1358400" cy="581700"/>
          </a:xfrm>
          <a:prstGeom prst="straightConnector1">
            <a:avLst/>
          </a:prstGeom>
          <a:noFill/>
          <a:ln w="952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5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4" name="Google Shape;334;p45"/>
          <p:cNvSpPr/>
          <p:nvPr/>
        </p:nvSpPr>
        <p:spPr>
          <a:xfrm>
            <a:off x="2286" y="0"/>
            <a:ext cx="9141600" cy="5143500"/>
          </a:xfrm>
          <a:prstGeom prst="rect">
            <a:avLst/>
          </a:prstGeom>
          <a:solidFill>
            <a:schemeClr val="lt2">
              <a:alpha val="698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5" name="Google Shape;335;p45"/>
          <p:cNvSpPr txBox="1">
            <a:spLocks noGrp="1"/>
          </p:cNvSpPr>
          <p:nvPr>
            <p:ph type="title"/>
          </p:nvPr>
        </p:nvSpPr>
        <p:spPr>
          <a:xfrm>
            <a:off x="628650" y="419859"/>
            <a:ext cx="4229100" cy="14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venir"/>
              <a:buNone/>
            </a:pPr>
            <a:r>
              <a:rPr lang="en">
                <a:solidFill>
                  <a:schemeClr val="dk2"/>
                </a:solidFill>
              </a:rPr>
              <a:t>Predicting Ale Type Using KNN</a:t>
            </a:r>
            <a:endParaRPr/>
          </a:p>
        </p:txBody>
      </p:sp>
      <p:sp>
        <p:nvSpPr>
          <p:cNvPr id="336" name="Google Shape;336;p45"/>
          <p:cNvSpPr txBox="1">
            <a:spLocks noGrp="1"/>
          </p:cNvSpPr>
          <p:nvPr>
            <p:ph type="body" idx="1"/>
          </p:nvPr>
        </p:nvSpPr>
        <p:spPr>
          <a:xfrm>
            <a:off x="4942799" y="964145"/>
            <a:ext cx="4128300" cy="14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7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 sz="1400" b="1">
                <a:solidFill>
                  <a:schemeClr val="dk2"/>
                </a:solidFill>
              </a:rPr>
              <a:t>Clustering models were trained to predict if Ale's would be classified as Indian Pale Ales or not. </a:t>
            </a:r>
            <a:endParaRPr/>
          </a:p>
          <a:p>
            <a:pPr marL="520700" lvl="1" indent="-1778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 sz="1400" b="1">
                <a:solidFill>
                  <a:schemeClr val="dk2"/>
                </a:solidFill>
              </a:rPr>
              <a:t>Deciding Factors: ABV, IBU</a:t>
            </a:r>
            <a:endParaRPr/>
          </a:p>
        </p:txBody>
      </p:sp>
      <p:sp>
        <p:nvSpPr>
          <p:cNvPr id="337" name="Google Shape;337;p45"/>
          <p:cNvSpPr/>
          <p:nvPr/>
        </p:nvSpPr>
        <p:spPr>
          <a:xfrm>
            <a:off x="0" y="2091690"/>
            <a:ext cx="9144000" cy="3057900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38" name="Google Shape;338;p45"/>
          <p:cNvSpPr/>
          <p:nvPr/>
        </p:nvSpPr>
        <p:spPr>
          <a:xfrm rot="10800000">
            <a:off x="-126920" y="1964874"/>
            <a:ext cx="9144000" cy="3054000"/>
          </a:xfrm>
          <a:prstGeom prst="rect">
            <a:avLst/>
          </a:prstGeom>
          <a:blipFill rotWithShape="1">
            <a:blip r:embed="rId3">
              <a:alphaModFix amt="20000"/>
            </a:blip>
            <a:tile tx="889000" ty="0" sx="99997" sy="99997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39" name="Google Shape;339;p45" descr="A close-up of a number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1586" y="2570177"/>
            <a:ext cx="4343399" cy="119443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5"/>
          <p:cNvSpPr txBox="1"/>
          <p:nvPr/>
        </p:nvSpPr>
        <p:spPr>
          <a:xfrm>
            <a:off x="5257661" y="2545839"/>
            <a:ext cx="3602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D8D9CA"/>
                </a:solidFill>
                <a:latin typeface="Avenir"/>
                <a:ea typeface="Avenir"/>
                <a:cs typeface="Avenir"/>
                <a:sym typeface="Avenir"/>
              </a:rPr>
              <a:t>Final Model reached nearly 84% accuracy!</a:t>
            </a:r>
            <a:endParaRPr sz="11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6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7" name="Google Shape;347;p46"/>
          <p:cNvSpPr/>
          <p:nvPr/>
        </p:nvSpPr>
        <p:spPr>
          <a:xfrm>
            <a:off x="2286" y="0"/>
            <a:ext cx="9141600" cy="5143500"/>
          </a:xfrm>
          <a:prstGeom prst="rect">
            <a:avLst/>
          </a:prstGeom>
          <a:solidFill>
            <a:schemeClr val="lt2">
              <a:alpha val="69800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8" name="Google Shape;348;p46"/>
          <p:cNvSpPr txBox="1">
            <a:spLocks noGrp="1"/>
          </p:cNvSpPr>
          <p:nvPr>
            <p:ph type="title"/>
          </p:nvPr>
        </p:nvSpPr>
        <p:spPr>
          <a:xfrm>
            <a:off x="628650" y="419859"/>
            <a:ext cx="4229100" cy="14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venir"/>
              <a:buNone/>
            </a:pPr>
            <a:r>
              <a:rPr lang="en">
                <a:solidFill>
                  <a:schemeClr val="dk2"/>
                </a:solidFill>
              </a:rPr>
              <a:t>Predicting Ale Type Using KNN</a:t>
            </a:r>
            <a:endParaRPr/>
          </a:p>
        </p:txBody>
      </p:sp>
      <p:sp>
        <p:nvSpPr>
          <p:cNvPr id="349" name="Google Shape;349;p46"/>
          <p:cNvSpPr txBox="1">
            <a:spLocks noGrp="1"/>
          </p:cNvSpPr>
          <p:nvPr>
            <p:ph type="body" idx="1"/>
          </p:nvPr>
        </p:nvSpPr>
        <p:spPr>
          <a:xfrm>
            <a:off x="4942799" y="964145"/>
            <a:ext cx="4128300" cy="14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7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 sz="1400" b="1">
                <a:solidFill>
                  <a:schemeClr val="dk2"/>
                </a:solidFill>
              </a:rPr>
              <a:t>Clustering models were trained to predict if Ale's would be classified as Indian Pale Ales or not. </a:t>
            </a:r>
            <a:endParaRPr/>
          </a:p>
          <a:p>
            <a:pPr marL="520700" lvl="1" indent="-1778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Char char="-"/>
            </a:pPr>
            <a:r>
              <a:rPr lang="en" sz="1400" b="1">
                <a:solidFill>
                  <a:schemeClr val="dk2"/>
                </a:solidFill>
              </a:rPr>
              <a:t>Deciding Factors: ABV, IBU</a:t>
            </a:r>
            <a:endParaRPr/>
          </a:p>
        </p:txBody>
      </p:sp>
      <p:sp>
        <p:nvSpPr>
          <p:cNvPr id="350" name="Google Shape;350;p46"/>
          <p:cNvSpPr/>
          <p:nvPr/>
        </p:nvSpPr>
        <p:spPr>
          <a:xfrm>
            <a:off x="0" y="2091690"/>
            <a:ext cx="9144000" cy="3057900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51" name="Google Shape;351;p46"/>
          <p:cNvSpPr/>
          <p:nvPr/>
        </p:nvSpPr>
        <p:spPr>
          <a:xfrm rot="10800000">
            <a:off x="-126920" y="1964874"/>
            <a:ext cx="9144000" cy="3054000"/>
          </a:xfrm>
          <a:prstGeom prst="rect">
            <a:avLst/>
          </a:prstGeom>
          <a:blipFill rotWithShape="1">
            <a:blip r:embed="rId3">
              <a:alphaModFix amt="20000"/>
            </a:blip>
            <a:tile tx="889000" ty="0" sx="99997" sy="99997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52" name="Google Shape;352;p46" descr="A close-up of a number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1586" y="2570177"/>
            <a:ext cx="4343399" cy="119443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6"/>
          <p:cNvSpPr txBox="1"/>
          <p:nvPr/>
        </p:nvSpPr>
        <p:spPr>
          <a:xfrm>
            <a:off x="5257661" y="2545839"/>
            <a:ext cx="3602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D8D9CA"/>
                </a:solidFill>
                <a:latin typeface="Avenir"/>
                <a:ea typeface="Avenir"/>
                <a:cs typeface="Avenir"/>
                <a:sym typeface="Avenir"/>
              </a:rPr>
              <a:t>Final Model reached nearly 84% accuracy!</a:t>
            </a:r>
            <a:endParaRPr sz="11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7"/>
          <p:cNvSpPr/>
          <p:nvPr/>
        </p:nvSpPr>
        <p:spPr>
          <a:xfrm>
            <a:off x="0" y="1"/>
            <a:ext cx="9144000" cy="5143503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60" name="Google Shape;360;p47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0" y="1"/>
            <a:ext cx="9144000" cy="10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47"/>
          <p:cNvSpPr/>
          <p:nvPr/>
        </p:nvSpPr>
        <p:spPr>
          <a:xfrm>
            <a:off x="2286" y="-197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2" name="Google Shape;362;p47"/>
          <p:cNvSpPr/>
          <p:nvPr/>
        </p:nvSpPr>
        <p:spPr>
          <a:xfrm>
            <a:off x="0" y="-1970"/>
            <a:ext cx="9141714" cy="5143500"/>
          </a:xfrm>
          <a:prstGeom prst="rect">
            <a:avLst/>
          </a:prstGeom>
          <a:solidFill>
            <a:schemeClr val="lt2">
              <a:alpha val="60784"/>
            </a:schemeClr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3" name="Google Shape;363;p47"/>
          <p:cNvSpPr/>
          <p:nvPr/>
        </p:nvSpPr>
        <p:spPr>
          <a:xfrm>
            <a:off x="0" y="1"/>
            <a:ext cx="9144000" cy="2925246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4" name="Google Shape;364;p47"/>
          <p:cNvSpPr/>
          <p:nvPr/>
        </p:nvSpPr>
        <p:spPr>
          <a:xfrm rot="10800000">
            <a:off x="-3" y="-1"/>
            <a:ext cx="9143999" cy="2932390"/>
          </a:xfrm>
          <a:prstGeom prst="rect">
            <a:avLst/>
          </a:prstGeom>
          <a:blipFill rotWithShape="1">
            <a:blip r:embed="rId4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65" name="Google Shape;365;p47"/>
          <p:cNvSpPr txBox="1">
            <a:spLocks noGrp="1"/>
          </p:cNvSpPr>
          <p:nvPr>
            <p:ph type="title"/>
          </p:nvPr>
        </p:nvSpPr>
        <p:spPr>
          <a:xfrm>
            <a:off x="3383300" y="-95101"/>
            <a:ext cx="2832300" cy="6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ABV by State</a:t>
            </a:r>
            <a:endParaRPr/>
          </a:p>
        </p:txBody>
      </p:sp>
      <p:pic>
        <p:nvPicPr>
          <p:cNvPr id="366" name="Google Shape;366;p47" descr="A graph with many small blue dots&#10;&#10;Description automatically generated with medium confidenc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66100" y="556663"/>
            <a:ext cx="7209526" cy="403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8"/>
          <p:cNvSpPr/>
          <p:nvPr/>
        </p:nvSpPr>
        <p:spPr>
          <a:xfrm>
            <a:off x="0" y="1"/>
            <a:ext cx="9144000" cy="5143503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73" name="Google Shape;373;p48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0" y="1"/>
            <a:ext cx="9144000" cy="10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8"/>
          <p:cNvSpPr/>
          <p:nvPr/>
        </p:nvSpPr>
        <p:spPr>
          <a:xfrm>
            <a:off x="2286" y="-197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5" name="Google Shape;375;p48"/>
          <p:cNvSpPr/>
          <p:nvPr/>
        </p:nvSpPr>
        <p:spPr>
          <a:xfrm>
            <a:off x="0" y="-1970"/>
            <a:ext cx="9141714" cy="5143500"/>
          </a:xfrm>
          <a:prstGeom prst="rect">
            <a:avLst/>
          </a:prstGeom>
          <a:solidFill>
            <a:schemeClr val="lt2">
              <a:alpha val="60784"/>
            </a:schemeClr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6" name="Google Shape;376;p48"/>
          <p:cNvSpPr/>
          <p:nvPr/>
        </p:nvSpPr>
        <p:spPr>
          <a:xfrm>
            <a:off x="0" y="1"/>
            <a:ext cx="9144000" cy="2925246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7" name="Google Shape;377;p48"/>
          <p:cNvSpPr/>
          <p:nvPr/>
        </p:nvSpPr>
        <p:spPr>
          <a:xfrm rot="10800000">
            <a:off x="-3" y="-1"/>
            <a:ext cx="9143999" cy="2932390"/>
          </a:xfrm>
          <a:prstGeom prst="rect">
            <a:avLst/>
          </a:prstGeom>
          <a:blipFill rotWithShape="1">
            <a:blip r:embed="rId4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8" name="Google Shape;378;p48"/>
          <p:cNvSpPr txBox="1">
            <a:spLocks noGrp="1"/>
          </p:cNvSpPr>
          <p:nvPr>
            <p:ph type="title"/>
          </p:nvPr>
        </p:nvSpPr>
        <p:spPr>
          <a:xfrm>
            <a:off x="416602" y="203200"/>
            <a:ext cx="7241498" cy="645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 u="sng" dirty="0"/>
              <a:t>Ounces by State</a:t>
            </a:r>
            <a:endParaRPr dirty="0"/>
          </a:p>
        </p:txBody>
      </p:sp>
      <p:pic>
        <p:nvPicPr>
          <p:cNvPr id="379" name="Google Shape;379;p48" descr="A graph of a number of people&#10;&#10;Description automatically generated with medium confidenc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4142" y="903737"/>
            <a:ext cx="5829300" cy="33914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8"/>
          <p:cNvSpPr/>
          <p:nvPr/>
        </p:nvSpPr>
        <p:spPr>
          <a:xfrm>
            <a:off x="0" y="1"/>
            <a:ext cx="9144000" cy="5143503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73" name="Google Shape;373;p48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0" y="1"/>
            <a:ext cx="9144000" cy="10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8"/>
          <p:cNvSpPr/>
          <p:nvPr/>
        </p:nvSpPr>
        <p:spPr>
          <a:xfrm>
            <a:off x="2286" y="-197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5" name="Google Shape;375;p48"/>
          <p:cNvSpPr/>
          <p:nvPr/>
        </p:nvSpPr>
        <p:spPr>
          <a:xfrm>
            <a:off x="0" y="-1970"/>
            <a:ext cx="9141714" cy="5143500"/>
          </a:xfrm>
          <a:prstGeom prst="rect">
            <a:avLst/>
          </a:prstGeom>
          <a:solidFill>
            <a:schemeClr val="lt2">
              <a:alpha val="60784"/>
            </a:schemeClr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6" name="Google Shape;376;p48"/>
          <p:cNvSpPr/>
          <p:nvPr/>
        </p:nvSpPr>
        <p:spPr>
          <a:xfrm>
            <a:off x="0" y="1"/>
            <a:ext cx="9144000" cy="2925246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7" name="Google Shape;377;p48"/>
          <p:cNvSpPr/>
          <p:nvPr/>
        </p:nvSpPr>
        <p:spPr>
          <a:xfrm rot="10800000">
            <a:off x="1" y="48326"/>
            <a:ext cx="9143999" cy="2932390"/>
          </a:xfrm>
          <a:prstGeom prst="rect">
            <a:avLst/>
          </a:prstGeom>
          <a:blipFill rotWithShape="1">
            <a:blip r:embed="rId4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8" name="Google Shape;378;p48"/>
          <p:cNvSpPr txBox="1">
            <a:spLocks noGrp="1"/>
          </p:cNvSpPr>
          <p:nvPr>
            <p:ph type="title"/>
          </p:nvPr>
        </p:nvSpPr>
        <p:spPr>
          <a:xfrm>
            <a:off x="416602" y="203200"/>
            <a:ext cx="7241498" cy="645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 u="sng" dirty="0"/>
              <a:t>Ounces by State</a:t>
            </a:r>
            <a:endParaRPr dirty="0"/>
          </a:p>
        </p:txBody>
      </p:sp>
      <p:pic>
        <p:nvPicPr>
          <p:cNvPr id="379" name="Google Shape;379;p48" descr="A graph of a number of people&#10;&#10;Description automatically generated with medium confidenc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4142" y="903737"/>
            <a:ext cx="5829300" cy="33914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2" name="Google Shape;380;p48">
            <a:extLst>
              <a:ext uri="{FF2B5EF4-FFF2-40B4-BE49-F238E27FC236}">
                <a16:creationId xmlns:a16="http://schemas.microsoft.com/office/drawing/2014/main" id="{6385C69D-85F0-4FAF-4FCB-13AA65728545}"/>
              </a:ext>
            </a:extLst>
          </p:cNvPr>
          <p:cNvSpPr/>
          <p:nvPr/>
        </p:nvSpPr>
        <p:spPr>
          <a:xfrm>
            <a:off x="945291" y="1044302"/>
            <a:ext cx="305830" cy="3195461"/>
          </a:xfrm>
          <a:prstGeom prst="rect">
            <a:avLst/>
          </a:prstGeom>
          <a:noFill/>
          <a:ln w="38100" cap="flat" cmpd="sng">
            <a:solidFill>
              <a:schemeClr val="accent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Google Shape;324;p44">
            <a:extLst>
              <a:ext uri="{FF2B5EF4-FFF2-40B4-BE49-F238E27FC236}">
                <a16:creationId xmlns:a16="http://schemas.microsoft.com/office/drawing/2014/main" id="{0DDADA83-B8A0-1BA7-0B06-852AFA306B0F}"/>
              </a:ext>
            </a:extLst>
          </p:cNvPr>
          <p:cNvSpPr txBox="1"/>
          <p:nvPr/>
        </p:nvSpPr>
        <p:spPr>
          <a:xfrm>
            <a:off x="6377767" y="1003143"/>
            <a:ext cx="2492091" cy="916800"/>
          </a:xfrm>
          <a:prstGeom prst="rect">
            <a:avLst/>
          </a:prstGeom>
          <a:noFill/>
          <a:ln w="31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Colorado and California produce beer with most volume</a:t>
            </a:r>
            <a:endParaRPr sz="1600" b="1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A6AD706-B65B-67F4-7035-B7F64B37375E}"/>
              </a:ext>
            </a:extLst>
          </p:cNvPr>
          <p:cNvCxnSpPr/>
          <p:nvPr/>
        </p:nvCxnSpPr>
        <p:spPr>
          <a:xfrm flipH="1">
            <a:off x="1346200" y="1470274"/>
            <a:ext cx="5029098" cy="561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776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9"/>
          <p:cNvSpPr/>
          <p:nvPr/>
        </p:nvSpPr>
        <p:spPr>
          <a:xfrm>
            <a:off x="0" y="1"/>
            <a:ext cx="9144000" cy="5143503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87" name="Google Shape;387;p49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0" y="1"/>
            <a:ext cx="9144000" cy="10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9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9" name="Google Shape;389;p49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2">
              <a:alpha val="60784"/>
            </a:schemeClr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0" name="Google Shape;390;p49"/>
          <p:cNvSpPr txBox="1">
            <a:spLocks noGrp="1"/>
          </p:cNvSpPr>
          <p:nvPr>
            <p:ph type="title"/>
          </p:nvPr>
        </p:nvSpPr>
        <p:spPr>
          <a:xfrm>
            <a:off x="151946" y="-187676"/>
            <a:ext cx="6744153" cy="845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venir"/>
              <a:buNone/>
            </a:pPr>
            <a:r>
              <a:rPr lang="en" u="sng" dirty="0">
                <a:solidFill>
                  <a:schemeClr val="dk2"/>
                </a:solidFill>
              </a:rPr>
              <a:t>Style and Ounces relationship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91" name="Google Shape;391;p49"/>
          <p:cNvSpPr/>
          <p:nvPr/>
        </p:nvSpPr>
        <p:spPr>
          <a:xfrm>
            <a:off x="0" y="4298109"/>
            <a:ext cx="9144000" cy="845391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2" name="Google Shape;392;p49"/>
          <p:cNvSpPr/>
          <p:nvPr/>
        </p:nvSpPr>
        <p:spPr>
          <a:xfrm rot="10800000">
            <a:off x="-2295" y="4298110"/>
            <a:ext cx="9143999" cy="845390"/>
          </a:xfrm>
          <a:prstGeom prst="rect">
            <a:avLst/>
          </a:prstGeom>
          <a:blipFill rotWithShape="1">
            <a:blip r:embed="rId4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93" name="Google Shape;393;p4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96168" y="741066"/>
            <a:ext cx="6907919" cy="3031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9"/>
          <p:cNvSpPr/>
          <p:nvPr/>
        </p:nvSpPr>
        <p:spPr>
          <a:xfrm>
            <a:off x="0" y="1"/>
            <a:ext cx="9144000" cy="5143503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87" name="Google Shape;387;p49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0" y="1"/>
            <a:ext cx="9144000" cy="10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9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9" name="Google Shape;389;p49"/>
          <p:cNvSpPr/>
          <p:nvPr/>
        </p:nvSpPr>
        <p:spPr>
          <a:xfrm>
            <a:off x="2286" y="-4"/>
            <a:ext cx="9141714" cy="5143500"/>
          </a:xfrm>
          <a:prstGeom prst="rect">
            <a:avLst/>
          </a:prstGeom>
          <a:solidFill>
            <a:schemeClr val="lt2">
              <a:alpha val="60784"/>
            </a:schemeClr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0" name="Google Shape;390;p49"/>
          <p:cNvSpPr txBox="1">
            <a:spLocks noGrp="1"/>
          </p:cNvSpPr>
          <p:nvPr>
            <p:ph type="title"/>
          </p:nvPr>
        </p:nvSpPr>
        <p:spPr>
          <a:xfrm>
            <a:off x="151946" y="-187676"/>
            <a:ext cx="6744153" cy="845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venir"/>
              <a:buNone/>
            </a:pPr>
            <a:r>
              <a:rPr lang="en" u="sng" dirty="0">
                <a:solidFill>
                  <a:schemeClr val="dk2"/>
                </a:solidFill>
              </a:rPr>
              <a:t>Style and Ounces relationship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91" name="Google Shape;391;p49"/>
          <p:cNvSpPr/>
          <p:nvPr/>
        </p:nvSpPr>
        <p:spPr>
          <a:xfrm>
            <a:off x="0" y="4298109"/>
            <a:ext cx="9144000" cy="845391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2" name="Google Shape;392;p49"/>
          <p:cNvSpPr/>
          <p:nvPr/>
        </p:nvSpPr>
        <p:spPr>
          <a:xfrm rot="10800000">
            <a:off x="-2295" y="4298110"/>
            <a:ext cx="9143999" cy="845390"/>
          </a:xfrm>
          <a:prstGeom prst="rect">
            <a:avLst/>
          </a:prstGeom>
          <a:blipFill rotWithShape="1">
            <a:blip r:embed="rId4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93" name="Google Shape;393;p4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96168" y="741066"/>
            <a:ext cx="6907919" cy="3031236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49"/>
          <p:cNvSpPr/>
          <p:nvPr/>
        </p:nvSpPr>
        <p:spPr>
          <a:xfrm>
            <a:off x="5325035" y="939373"/>
            <a:ext cx="155602" cy="1896036"/>
          </a:xfrm>
          <a:prstGeom prst="rect">
            <a:avLst/>
          </a:prstGeom>
          <a:noFill/>
          <a:ln w="28575" cap="flat" cmpd="sng">
            <a:solidFill>
              <a:srgbClr val="6A85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5" name="Google Shape;395;p49"/>
          <p:cNvSpPr/>
          <p:nvPr/>
        </p:nvSpPr>
        <p:spPr>
          <a:xfrm>
            <a:off x="7173232" y="1355699"/>
            <a:ext cx="156215" cy="1510511"/>
          </a:xfrm>
          <a:prstGeom prst="rect">
            <a:avLst/>
          </a:prstGeom>
          <a:noFill/>
          <a:ln w="28575" cap="flat" cmpd="sng">
            <a:solidFill>
              <a:srgbClr val="6A855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4;p44">
            <a:extLst>
              <a:ext uri="{FF2B5EF4-FFF2-40B4-BE49-F238E27FC236}">
                <a16:creationId xmlns:a16="http://schemas.microsoft.com/office/drawing/2014/main" id="{97C3BAF6-91FA-0670-7B43-6C8F66C7796B}"/>
              </a:ext>
            </a:extLst>
          </p:cNvPr>
          <p:cNvSpPr txBox="1"/>
          <p:nvPr/>
        </p:nvSpPr>
        <p:spPr>
          <a:xfrm flipH="1">
            <a:off x="93155" y="765092"/>
            <a:ext cx="1808429" cy="1643210"/>
          </a:xfrm>
          <a:prstGeom prst="rect">
            <a:avLst/>
          </a:prstGeom>
          <a:noFill/>
          <a:ln w="31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Avenir"/>
                <a:ea typeface="Avenir"/>
                <a:cs typeface="Avenir"/>
                <a:sym typeface="Avenir"/>
              </a:rPr>
              <a:t>American IPA Style has the most ounces, with American Pale Ale being a runner up </a:t>
            </a:r>
            <a:endParaRPr sz="1600" b="1" dirty="0">
              <a:solidFill>
                <a:schemeClr val="tx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56BEEAC-3558-517F-08AA-B6CEA114640C}"/>
              </a:ext>
            </a:extLst>
          </p:cNvPr>
          <p:cNvCxnSpPr>
            <a:cxnSpLocks/>
          </p:cNvCxnSpPr>
          <p:nvPr/>
        </p:nvCxnSpPr>
        <p:spPr>
          <a:xfrm>
            <a:off x="1901584" y="1201729"/>
            <a:ext cx="34023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9DD05F2-84A4-5A99-3E84-9C52A56FD6DC}"/>
              </a:ext>
            </a:extLst>
          </p:cNvPr>
          <p:cNvCxnSpPr>
            <a:cxnSpLocks/>
          </p:cNvCxnSpPr>
          <p:nvPr/>
        </p:nvCxnSpPr>
        <p:spPr>
          <a:xfrm>
            <a:off x="1901584" y="2217729"/>
            <a:ext cx="52716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0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4" grpId="0" animBg="1"/>
      <p:bldP spid="395" grpId="0" animBg="1"/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0"/>
          <p:cNvSpPr/>
          <p:nvPr/>
        </p:nvSpPr>
        <p:spPr>
          <a:xfrm>
            <a:off x="0" y="1"/>
            <a:ext cx="9144000" cy="5143503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02" name="Google Shape;402;p50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0" y="1"/>
            <a:ext cx="9144000" cy="10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50"/>
          <p:cNvSpPr/>
          <p:nvPr/>
        </p:nvSpPr>
        <p:spPr>
          <a:xfrm>
            <a:off x="2286" y="-197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04" name="Google Shape;404;p50"/>
          <p:cNvSpPr/>
          <p:nvPr/>
        </p:nvSpPr>
        <p:spPr>
          <a:xfrm>
            <a:off x="0" y="-1970"/>
            <a:ext cx="9141714" cy="5143500"/>
          </a:xfrm>
          <a:prstGeom prst="rect">
            <a:avLst/>
          </a:prstGeom>
          <a:solidFill>
            <a:schemeClr val="lt2">
              <a:alpha val="60784"/>
            </a:schemeClr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05" name="Google Shape;405;p50"/>
          <p:cNvSpPr/>
          <p:nvPr/>
        </p:nvSpPr>
        <p:spPr>
          <a:xfrm>
            <a:off x="0" y="1"/>
            <a:ext cx="9144000" cy="2925246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06" name="Google Shape;406;p50"/>
          <p:cNvSpPr/>
          <p:nvPr/>
        </p:nvSpPr>
        <p:spPr>
          <a:xfrm rot="10800000">
            <a:off x="-3" y="-1"/>
            <a:ext cx="9143999" cy="2932390"/>
          </a:xfrm>
          <a:prstGeom prst="rect">
            <a:avLst/>
          </a:prstGeom>
          <a:blipFill rotWithShape="1">
            <a:blip r:embed="rId4">
              <a:alphaModFix amt="20000"/>
            </a:blip>
            <a:tile tx="88900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07" name="Google Shape;407;p50"/>
          <p:cNvSpPr txBox="1">
            <a:spLocks noGrp="1"/>
          </p:cNvSpPr>
          <p:nvPr>
            <p:ph type="title"/>
          </p:nvPr>
        </p:nvSpPr>
        <p:spPr>
          <a:xfrm>
            <a:off x="1161838" y="-82625"/>
            <a:ext cx="68226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ABV Misreporting and Beer Variety</a:t>
            </a:r>
            <a:endParaRPr/>
          </a:p>
        </p:txBody>
      </p:sp>
      <p:pic>
        <p:nvPicPr>
          <p:cNvPr id="408" name="Google Shape;408;p50" descr="A graph of a bar graph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r="16929" b="4906"/>
          <a:stretch/>
        </p:blipFill>
        <p:spPr>
          <a:xfrm>
            <a:off x="90200" y="520175"/>
            <a:ext cx="6366102" cy="40992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50"/>
          <p:cNvSpPr txBox="1"/>
          <p:nvPr/>
        </p:nvSpPr>
        <p:spPr>
          <a:xfrm>
            <a:off x="6580250" y="2998150"/>
            <a:ext cx="2563800" cy="792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Avenir"/>
                <a:ea typeface="Avenir"/>
                <a:cs typeface="Avenir"/>
                <a:sym typeface="Avenir"/>
              </a:rPr>
              <a:t>Flat line, not much evidence of relationship</a:t>
            </a:r>
            <a:endParaRPr sz="1700" b="1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1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16" name="Google Shape;416;p51"/>
          <p:cNvPicPr preferRelativeResize="0"/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0" y="1"/>
            <a:ext cx="9143999" cy="1044301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51"/>
          <p:cNvSpPr/>
          <p:nvPr/>
        </p:nvSpPr>
        <p:spPr>
          <a:xfrm>
            <a:off x="2286" y="-197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18" name="Google Shape;418;p51"/>
          <p:cNvSpPr/>
          <p:nvPr/>
        </p:nvSpPr>
        <p:spPr>
          <a:xfrm>
            <a:off x="0" y="-1970"/>
            <a:ext cx="9141600" cy="5143500"/>
          </a:xfrm>
          <a:prstGeom prst="rect">
            <a:avLst/>
          </a:prstGeom>
          <a:solidFill>
            <a:schemeClr val="lt2">
              <a:alpha val="60780"/>
            </a:schemeClr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19" name="Google Shape;419;p51"/>
          <p:cNvSpPr/>
          <p:nvPr/>
        </p:nvSpPr>
        <p:spPr>
          <a:xfrm>
            <a:off x="0" y="1"/>
            <a:ext cx="9144000" cy="2925300"/>
          </a:xfrm>
          <a:prstGeom prst="rect">
            <a:avLst/>
          </a:prstGeom>
          <a:solidFill>
            <a:srgbClr val="5A413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0" name="Google Shape;420;p51"/>
          <p:cNvSpPr/>
          <p:nvPr/>
        </p:nvSpPr>
        <p:spPr>
          <a:xfrm rot="10800000">
            <a:off x="-4" y="-111"/>
            <a:ext cx="9144000" cy="2932500"/>
          </a:xfrm>
          <a:prstGeom prst="rect">
            <a:avLst/>
          </a:prstGeom>
          <a:blipFill rotWithShape="1">
            <a:blip r:embed="rId4">
              <a:alphaModFix amt="20000"/>
            </a:blip>
            <a:tile tx="889000" ty="0" sx="99997" sy="99997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1" name="Google Shape;421;p51"/>
          <p:cNvSpPr txBox="1">
            <a:spLocks noGrp="1"/>
          </p:cNvSpPr>
          <p:nvPr>
            <p:ph type="title"/>
          </p:nvPr>
        </p:nvSpPr>
        <p:spPr>
          <a:xfrm>
            <a:off x="1159488" y="78675"/>
            <a:ext cx="68226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IBU Misreporting and Beer Variety</a:t>
            </a:r>
            <a:endParaRPr/>
          </a:p>
        </p:txBody>
      </p:sp>
      <p:pic>
        <p:nvPicPr>
          <p:cNvPr id="422" name="Google Shape;422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138" y="663075"/>
            <a:ext cx="6518676" cy="3984149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51"/>
          <p:cNvSpPr txBox="1"/>
          <p:nvPr/>
        </p:nvSpPr>
        <p:spPr>
          <a:xfrm>
            <a:off x="6730525" y="1893950"/>
            <a:ext cx="2324400" cy="753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Avenir"/>
                <a:ea typeface="Avenir"/>
                <a:cs typeface="Avenir"/>
                <a:sym typeface="Avenir"/>
              </a:rPr>
              <a:t>Slight linear relationship?</a:t>
            </a:r>
            <a:endParaRPr sz="1600" b="1"/>
          </a:p>
        </p:txBody>
      </p:sp>
      <p:sp>
        <p:nvSpPr>
          <p:cNvPr id="424" name="Google Shape;424;p51"/>
          <p:cNvSpPr txBox="1"/>
          <p:nvPr/>
        </p:nvSpPr>
        <p:spPr>
          <a:xfrm>
            <a:off x="6767200" y="3172625"/>
            <a:ext cx="2225400" cy="753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Regression analysis needed to determine if correlation exists …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>
            <a:spLocks noGrp="1"/>
          </p:cNvSpPr>
          <p:nvPr>
            <p:ph type="title"/>
          </p:nvPr>
        </p:nvSpPr>
        <p:spPr>
          <a:xfrm>
            <a:off x="114300" y="0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Number of Breweries by State</a:t>
            </a:r>
            <a:endParaRPr/>
          </a:p>
        </p:txBody>
      </p:sp>
      <p:pic>
        <p:nvPicPr>
          <p:cNvPr id="150" name="Google Shape;150;p27" descr="A graph of a number of states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6728" y="1372222"/>
            <a:ext cx="5816853" cy="3146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 txBox="1">
            <a:spLocks noGrp="1"/>
          </p:cNvSpPr>
          <p:nvPr>
            <p:ph type="title"/>
          </p:nvPr>
        </p:nvSpPr>
        <p:spPr>
          <a:xfrm>
            <a:off x="172648" y="1112201"/>
            <a:ext cx="4183452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Thank You! </a:t>
            </a:r>
            <a:endParaRPr sz="4400" dirty="0"/>
          </a:p>
        </p:txBody>
      </p:sp>
      <p:pic>
        <p:nvPicPr>
          <p:cNvPr id="3" name="Picture 2" descr="Row of glasses of beer">
            <a:extLst>
              <a:ext uri="{FF2B5EF4-FFF2-40B4-BE49-F238E27FC236}">
                <a16:creationId xmlns:a16="http://schemas.microsoft.com/office/drawing/2014/main" id="{E3837399-3591-0CF2-A834-675096A1D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5799" y="1609301"/>
            <a:ext cx="3713551" cy="2489200"/>
          </a:xfrm>
          <a:prstGeom prst="rect">
            <a:avLst/>
          </a:prstGeom>
        </p:spPr>
      </p:pic>
      <p:sp>
        <p:nvSpPr>
          <p:cNvPr id="4" name="Google Shape;429;p52">
            <a:extLst>
              <a:ext uri="{FF2B5EF4-FFF2-40B4-BE49-F238E27FC236}">
                <a16:creationId xmlns:a16="http://schemas.microsoft.com/office/drawing/2014/main" id="{4C8AAD86-C4A3-4522-0C68-F82BA13CE317}"/>
              </a:ext>
            </a:extLst>
          </p:cNvPr>
          <p:cNvSpPr txBox="1">
            <a:spLocks/>
          </p:cNvSpPr>
          <p:nvPr/>
        </p:nvSpPr>
        <p:spPr>
          <a:xfrm>
            <a:off x="388548" y="2571750"/>
            <a:ext cx="4183452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None/>
              <a:defRPr sz="33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buFont typeface="Wingdings" pitchFamily="2" charset="2"/>
              <a:buChar char="q"/>
            </a:pPr>
            <a:r>
              <a:rPr lang="en-US" sz="1800" dirty="0">
                <a:solidFill>
                  <a:schemeClr val="tx2">
                    <a:lumMod val="9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jlaskow@mail.smu.edu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1800" dirty="0">
                <a:solidFill>
                  <a:schemeClr val="tx2">
                    <a:lumMod val="9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rkarthikeyan@mail.smu.edu</a:t>
            </a:r>
            <a:endParaRPr lang="en-US" sz="1800" dirty="0">
              <a:solidFill>
                <a:schemeClr val="tx2">
                  <a:lumMod val="90000"/>
                </a:schemeClr>
              </a:solidFill>
            </a:endParaRPr>
          </a:p>
          <a:p>
            <a:pPr marL="457200" indent="-457200">
              <a:buFont typeface="Wingdings" pitchFamily="2" charset="2"/>
              <a:buChar char="q"/>
            </a:pPr>
            <a:endParaRPr lang="en-US" sz="1800" dirty="0">
              <a:solidFill>
                <a:schemeClr val="tx2">
                  <a:lumMod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11430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Number of Breweries by State</a:t>
            </a:r>
            <a:endParaRPr/>
          </a:p>
        </p:txBody>
      </p:sp>
      <p:pic>
        <p:nvPicPr>
          <p:cNvPr id="157" name="Google Shape;157;p28" descr="A graph of a number of states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6728" y="1372222"/>
            <a:ext cx="5817000" cy="3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/>
        </p:nvSpPr>
        <p:spPr>
          <a:xfrm>
            <a:off x="6303508" y="1258775"/>
            <a:ext cx="2099700" cy="9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States With the Most Breweries: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CO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CA</a:t>
            </a:r>
            <a:endParaRPr sz="1100"/>
          </a:p>
        </p:txBody>
      </p:sp>
      <p:cxnSp>
        <p:nvCxnSpPr>
          <p:cNvPr id="159" name="Google Shape;159;p28"/>
          <p:cNvCxnSpPr/>
          <p:nvPr/>
        </p:nvCxnSpPr>
        <p:spPr>
          <a:xfrm flipH="1">
            <a:off x="1074896" y="2015966"/>
            <a:ext cx="5295900" cy="502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60" name="Google Shape;160;p28"/>
          <p:cNvCxnSpPr/>
          <p:nvPr/>
        </p:nvCxnSpPr>
        <p:spPr>
          <a:xfrm flipH="1">
            <a:off x="904222" y="1790733"/>
            <a:ext cx="5483700" cy="596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>
            <a:spLocks noGrp="1"/>
          </p:cNvSpPr>
          <p:nvPr>
            <p:ph type="title"/>
          </p:nvPr>
        </p:nvSpPr>
        <p:spPr>
          <a:xfrm>
            <a:off x="11430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Number of Breweries by State</a:t>
            </a:r>
            <a:endParaRPr/>
          </a:p>
        </p:txBody>
      </p:sp>
      <p:pic>
        <p:nvPicPr>
          <p:cNvPr id="167" name="Google Shape;167;p29" descr="A graph of a number of states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6728" y="1372222"/>
            <a:ext cx="5817000" cy="3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 txBox="1"/>
          <p:nvPr/>
        </p:nvSpPr>
        <p:spPr>
          <a:xfrm>
            <a:off x="6303508" y="1258775"/>
            <a:ext cx="2099700" cy="9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States With the Most Breweries: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CO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CA</a:t>
            </a:r>
            <a:endParaRPr sz="1100"/>
          </a:p>
        </p:txBody>
      </p:sp>
      <p:cxnSp>
        <p:nvCxnSpPr>
          <p:cNvPr id="169" name="Google Shape;169;p29"/>
          <p:cNvCxnSpPr/>
          <p:nvPr/>
        </p:nvCxnSpPr>
        <p:spPr>
          <a:xfrm flipH="1">
            <a:off x="1074896" y="2015966"/>
            <a:ext cx="5295900" cy="502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70" name="Google Shape;170;p29"/>
          <p:cNvCxnSpPr/>
          <p:nvPr/>
        </p:nvCxnSpPr>
        <p:spPr>
          <a:xfrm flipH="1">
            <a:off x="904222" y="1790733"/>
            <a:ext cx="5483700" cy="596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71" name="Google Shape;171;p29"/>
          <p:cNvSpPr txBox="1"/>
          <p:nvPr/>
        </p:nvSpPr>
        <p:spPr>
          <a:xfrm>
            <a:off x="6334088" y="2901963"/>
            <a:ext cx="2196000" cy="11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Economic </a:t>
            </a: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f</a:t>
            </a: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luctuations </a:t>
            </a: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w</a:t>
            </a: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ithin these 2 states might have the greatest impact on production</a:t>
            </a:r>
            <a:endParaRPr sz="1100">
              <a:solidFill>
                <a:schemeClr val="lt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>
            <a:spLocks noGrp="1"/>
          </p:cNvSpPr>
          <p:nvPr>
            <p:ph type="title"/>
          </p:nvPr>
        </p:nvSpPr>
        <p:spPr>
          <a:xfrm>
            <a:off x="11430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Number of Breweries by State</a:t>
            </a:r>
            <a:endParaRPr/>
          </a:p>
        </p:txBody>
      </p:sp>
      <p:pic>
        <p:nvPicPr>
          <p:cNvPr id="178" name="Google Shape;178;p30" descr="A graph of a number of states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6728" y="1372222"/>
            <a:ext cx="5817000" cy="3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0"/>
          <p:cNvSpPr txBox="1"/>
          <p:nvPr/>
        </p:nvSpPr>
        <p:spPr>
          <a:xfrm>
            <a:off x="6303508" y="1258775"/>
            <a:ext cx="2099700" cy="9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States With the Most Breweries: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CO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CA</a:t>
            </a:r>
            <a:endParaRPr sz="1100"/>
          </a:p>
        </p:txBody>
      </p:sp>
      <p:cxnSp>
        <p:nvCxnSpPr>
          <p:cNvPr id="180" name="Google Shape;180;p30"/>
          <p:cNvCxnSpPr/>
          <p:nvPr/>
        </p:nvCxnSpPr>
        <p:spPr>
          <a:xfrm flipH="1">
            <a:off x="1074896" y="2015966"/>
            <a:ext cx="5295900" cy="502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81" name="Google Shape;181;p30"/>
          <p:cNvCxnSpPr/>
          <p:nvPr/>
        </p:nvCxnSpPr>
        <p:spPr>
          <a:xfrm flipH="1">
            <a:off x="904222" y="1790733"/>
            <a:ext cx="5483700" cy="596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82" name="Google Shape;182;p30"/>
          <p:cNvSpPr txBox="1"/>
          <p:nvPr/>
        </p:nvSpPr>
        <p:spPr>
          <a:xfrm>
            <a:off x="6334100" y="2901972"/>
            <a:ext cx="2196000" cy="9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Economic </a:t>
            </a: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f</a:t>
            </a: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luctuations </a:t>
            </a: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w</a:t>
            </a: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ithin these 2 states might have the greatest impact on production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3" name="Google Shape;183;p30"/>
          <p:cNvSpPr txBox="1"/>
          <p:nvPr/>
        </p:nvSpPr>
        <p:spPr>
          <a:xfrm>
            <a:off x="6303500" y="3745300"/>
            <a:ext cx="1938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Char char="-"/>
            </a:pP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Drought</a:t>
            </a:r>
            <a:endParaRPr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>
            <a:spLocks noGrp="1"/>
          </p:cNvSpPr>
          <p:nvPr>
            <p:ph type="title"/>
          </p:nvPr>
        </p:nvSpPr>
        <p:spPr>
          <a:xfrm>
            <a:off x="11430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Number of Breweries by State</a:t>
            </a:r>
            <a:endParaRPr/>
          </a:p>
        </p:txBody>
      </p:sp>
      <p:pic>
        <p:nvPicPr>
          <p:cNvPr id="190" name="Google Shape;190;p31" descr="A graph of a number of states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6728" y="1372222"/>
            <a:ext cx="5817000" cy="3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 txBox="1"/>
          <p:nvPr/>
        </p:nvSpPr>
        <p:spPr>
          <a:xfrm>
            <a:off x="6303508" y="1258775"/>
            <a:ext cx="2099700" cy="9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States With the Most Breweries: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CO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CA</a:t>
            </a:r>
            <a:endParaRPr sz="1100"/>
          </a:p>
        </p:txBody>
      </p:sp>
      <p:cxnSp>
        <p:nvCxnSpPr>
          <p:cNvPr id="192" name="Google Shape;192;p31"/>
          <p:cNvCxnSpPr/>
          <p:nvPr/>
        </p:nvCxnSpPr>
        <p:spPr>
          <a:xfrm flipH="1">
            <a:off x="1074896" y="2015966"/>
            <a:ext cx="5295900" cy="502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93" name="Google Shape;193;p31"/>
          <p:cNvCxnSpPr/>
          <p:nvPr/>
        </p:nvCxnSpPr>
        <p:spPr>
          <a:xfrm flipH="1">
            <a:off x="904222" y="1790733"/>
            <a:ext cx="5483700" cy="596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94" name="Google Shape;194;p31"/>
          <p:cNvSpPr txBox="1"/>
          <p:nvPr/>
        </p:nvSpPr>
        <p:spPr>
          <a:xfrm>
            <a:off x="6334100" y="2901972"/>
            <a:ext cx="2196000" cy="9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Economic </a:t>
            </a: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f</a:t>
            </a: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luctuations </a:t>
            </a: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w</a:t>
            </a: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ithin these 2 states might have the greatest impact on production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6303500" y="3745300"/>
            <a:ext cx="1938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Char char="-"/>
            </a:pP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Drought</a:t>
            </a:r>
            <a:endParaRPr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6303500" y="3973900"/>
            <a:ext cx="1938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Char char="-"/>
            </a:pP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Recession</a:t>
            </a:r>
            <a:endParaRPr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>
            <a:spLocks noGrp="1"/>
          </p:cNvSpPr>
          <p:nvPr>
            <p:ph type="title"/>
          </p:nvPr>
        </p:nvSpPr>
        <p:spPr>
          <a:xfrm>
            <a:off x="11430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</a:pPr>
            <a:r>
              <a:rPr lang="en"/>
              <a:t>Number of Breweries by State</a:t>
            </a:r>
            <a:endParaRPr/>
          </a:p>
        </p:txBody>
      </p:sp>
      <p:pic>
        <p:nvPicPr>
          <p:cNvPr id="203" name="Google Shape;203;p32" descr="A graph of a number of states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86728" y="1372222"/>
            <a:ext cx="5817000" cy="3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 txBox="1"/>
          <p:nvPr/>
        </p:nvSpPr>
        <p:spPr>
          <a:xfrm>
            <a:off x="6303508" y="1258775"/>
            <a:ext cx="2099700" cy="9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States With the Most Breweries: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CO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 CA</a:t>
            </a:r>
            <a:endParaRPr sz="1100"/>
          </a:p>
        </p:txBody>
      </p:sp>
      <p:cxnSp>
        <p:nvCxnSpPr>
          <p:cNvPr id="205" name="Google Shape;205;p32"/>
          <p:cNvCxnSpPr/>
          <p:nvPr/>
        </p:nvCxnSpPr>
        <p:spPr>
          <a:xfrm flipH="1">
            <a:off x="1074896" y="2015966"/>
            <a:ext cx="5295900" cy="502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6" name="Google Shape;206;p32"/>
          <p:cNvCxnSpPr/>
          <p:nvPr/>
        </p:nvCxnSpPr>
        <p:spPr>
          <a:xfrm flipH="1">
            <a:off x="904222" y="1790733"/>
            <a:ext cx="5483700" cy="596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07" name="Google Shape;207;p32"/>
          <p:cNvSpPr txBox="1"/>
          <p:nvPr/>
        </p:nvSpPr>
        <p:spPr>
          <a:xfrm>
            <a:off x="6334100" y="2901972"/>
            <a:ext cx="2196000" cy="9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Economic </a:t>
            </a:r>
            <a:r>
              <a:rPr lang="en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f</a:t>
            </a:r>
            <a:r>
              <a:rPr lang="en" sz="1400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luctuations </a:t>
            </a:r>
            <a:r>
              <a:rPr lang="en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w</a:t>
            </a:r>
            <a:r>
              <a:rPr lang="en" sz="1400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ithin these 2 states might have the greatest impact on production</a:t>
            </a:r>
            <a:endParaRPr sz="1100" dirty="0">
              <a:solidFill>
                <a:schemeClr val="lt1"/>
              </a:solidFill>
            </a:endParaRPr>
          </a:p>
        </p:txBody>
      </p:sp>
      <p:sp>
        <p:nvSpPr>
          <p:cNvPr id="208" name="Google Shape;208;p32"/>
          <p:cNvSpPr txBox="1"/>
          <p:nvPr/>
        </p:nvSpPr>
        <p:spPr>
          <a:xfrm>
            <a:off x="6303500" y="3745300"/>
            <a:ext cx="1938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Char char="-"/>
            </a:pPr>
            <a:r>
              <a:rPr lang="en" b="1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Drought</a:t>
            </a:r>
            <a:endParaRPr b="1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9" name="Google Shape;209;p32"/>
          <p:cNvSpPr txBox="1"/>
          <p:nvPr/>
        </p:nvSpPr>
        <p:spPr>
          <a:xfrm>
            <a:off x="6303500" y="3973900"/>
            <a:ext cx="1938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Char char="-"/>
            </a:pP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Recession</a:t>
            </a:r>
            <a:endParaRPr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0" name="Google Shape;210;p32"/>
          <p:cNvSpPr txBox="1"/>
          <p:nvPr/>
        </p:nvSpPr>
        <p:spPr>
          <a:xfrm>
            <a:off x="6303500" y="4202500"/>
            <a:ext cx="23550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nir"/>
              <a:buChar char="-"/>
            </a:pPr>
            <a:r>
              <a:rPr lang="en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Supply Chain Issues</a:t>
            </a:r>
            <a:endParaRPr b="1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>
            <a:spLocks noGrp="1"/>
          </p:cNvSpPr>
          <p:nvPr>
            <p:ph type="title"/>
          </p:nvPr>
        </p:nvSpPr>
        <p:spPr>
          <a:xfrm>
            <a:off x="628650" y="27432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nir"/>
              <a:buNone/>
            </a:pPr>
            <a:r>
              <a:rPr lang="en"/>
              <a:t>Caveats: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nir"/>
              <a:buNone/>
            </a:pPr>
            <a:r>
              <a:rPr lang="en"/>
              <a:t>Missing Values in our Data</a:t>
            </a:r>
            <a:endParaRPr/>
          </a:p>
        </p:txBody>
      </p:sp>
      <p:pic>
        <p:nvPicPr>
          <p:cNvPr id="217" name="Google Shape;217;p33" descr="A bar chart with numbers and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8650" y="1530788"/>
            <a:ext cx="4710112" cy="273380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3"/>
          <p:cNvSpPr txBox="1">
            <a:spLocks noGrp="1"/>
          </p:cNvSpPr>
          <p:nvPr>
            <p:ph type="body" idx="1"/>
          </p:nvPr>
        </p:nvSpPr>
        <p:spPr>
          <a:xfrm>
            <a:off x="5651500" y="1614491"/>
            <a:ext cx="3168600" cy="8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968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3% of ABV values are missing</a:t>
            </a:r>
            <a:endParaRPr/>
          </a:p>
        </p:txBody>
      </p:sp>
      <p:cxnSp>
        <p:nvCxnSpPr>
          <p:cNvPr id="219" name="Google Shape;219;p33"/>
          <p:cNvCxnSpPr>
            <a:stCxn id="218" idx="1"/>
          </p:cNvCxnSpPr>
          <p:nvPr/>
        </p:nvCxnSpPr>
        <p:spPr>
          <a:xfrm flipH="1">
            <a:off x="2716600" y="2020541"/>
            <a:ext cx="2934900" cy="14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ockprintVTI">
  <a:themeElements>
    <a:clrScheme name="AnalogousFromLightSeedLeftStep">
      <a:dk1>
        <a:srgbClr val="000000"/>
      </a:dk1>
      <a:lt1>
        <a:srgbClr val="FFFFFF"/>
      </a:lt1>
      <a:dk2>
        <a:srgbClr val="412F24"/>
      </a:dk2>
      <a:lt2>
        <a:srgbClr val="E8E2E8"/>
      </a:lt2>
      <a:accent1>
        <a:srgbClr val="85AB82"/>
      </a:accent1>
      <a:accent2>
        <a:srgbClr val="8EAA74"/>
      </a:accent2>
      <a:accent3>
        <a:srgbClr val="A0A47C"/>
      </a:accent3>
      <a:accent4>
        <a:srgbClr val="B19F79"/>
      </a:accent4>
      <a:accent5>
        <a:srgbClr val="C0998B"/>
      </a:accent5>
      <a:accent6>
        <a:srgbClr val="BA7F88"/>
      </a:accent6>
      <a:hlink>
        <a:srgbClr val="A969AE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1286</Words>
  <Application>Microsoft Macintosh PowerPoint</Application>
  <PresentationFormat>On-screen Show (16:9)</PresentationFormat>
  <Paragraphs>176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Avenir</vt:lpstr>
      <vt:lpstr>Calibri</vt:lpstr>
      <vt:lpstr>Wingdings</vt:lpstr>
      <vt:lpstr>Simple Light</vt:lpstr>
      <vt:lpstr>BlockprintVTI</vt:lpstr>
      <vt:lpstr>Beers and Breweries: Analysis for Budweiser</vt:lpstr>
      <vt:lpstr>Statement of Purpose</vt:lpstr>
      <vt:lpstr>Number of Breweries by State</vt:lpstr>
      <vt:lpstr>Number of Breweries by State</vt:lpstr>
      <vt:lpstr>Number of Breweries by State</vt:lpstr>
      <vt:lpstr>Number of Breweries by State</vt:lpstr>
      <vt:lpstr>Number of Breweries by State</vt:lpstr>
      <vt:lpstr>Number of Breweries by State</vt:lpstr>
      <vt:lpstr>Caveats: Missing Values in our Data</vt:lpstr>
      <vt:lpstr>Caveats: Missing Values in our Data</vt:lpstr>
      <vt:lpstr>Caveats: Missing Values in our Data</vt:lpstr>
      <vt:lpstr>Median Alcohol Content by State</vt:lpstr>
      <vt:lpstr>Median Alcohol Content by State</vt:lpstr>
      <vt:lpstr>Median Bitterness by State</vt:lpstr>
      <vt:lpstr>Median Bitterness by State</vt:lpstr>
      <vt:lpstr>Alcohol Content Distribution</vt:lpstr>
      <vt:lpstr>Alcohol Content Distribution</vt:lpstr>
      <vt:lpstr>Relationship between ABV and IBU</vt:lpstr>
      <vt:lpstr>Predicting Ale Type Using KNN</vt:lpstr>
      <vt:lpstr>Predicting Ale Type Using KNN</vt:lpstr>
      <vt:lpstr>Predicting Ale Type Using KNN</vt:lpstr>
      <vt:lpstr>Predicting Ale Type Using KNN</vt:lpstr>
      <vt:lpstr>ABV by State</vt:lpstr>
      <vt:lpstr>Ounces by State</vt:lpstr>
      <vt:lpstr>Ounces by State</vt:lpstr>
      <vt:lpstr>Style and Ounces relationship</vt:lpstr>
      <vt:lpstr>Style and Ounces relationship</vt:lpstr>
      <vt:lpstr>ABV Misreporting and Beer Variety</vt:lpstr>
      <vt:lpstr>IBU Misreporting and Beer Variety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Beers and Breweries: Analysis for Budweiser</dc:title>
  <cp:lastModifiedBy>Karthikeyan, Renu</cp:lastModifiedBy>
  <cp:revision>3</cp:revision>
  <dcterms:modified xsi:type="dcterms:W3CDTF">2023-10-21T02:41:22Z</dcterms:modified>
</cp:coreProperties>
</file>